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406" r:id="rId2"/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09" r:id="rId11"/>
    <p:sldId id="379" r:id="rId12"/>
    <p:sldId id="337" r:id="rId13"/>
    <p:sldId id="392" r:id="rId14"/>
    <p:sldId id="380" r:id="rId15"/>
    <p:sldId id="338" r:id="rId16"/>
    <p:sldId id="299" r:id="rId17"/>
    <p:sldId id="345" r:id="rId18"/>
    <p:sldId id="347" r:id="rId19"/>
    <p:sldId id="344" r:id="rId20"/>
    <p:sldId id="353" r:id="rId21"/>
    <p:sldId id="404" r:id="rId22"/>
    <p:sldId id="405" r:id="rId23"/>
    <p:sldId id="395" r:id="rId24"/>
    <p:sldId id="397" r:id="rId25"/>
    <p:sldId id="340" r:id="rId26"/>
    <p:sldId id="374" r:id="rId27"/>
    <p:sldId id="354" r:id="rId28"/>
    <p:sldId id="355" r:id="rId29"/>
    <p:sldId id="356" r:id="rId30"/>
    <p:sldId id="357" r:id="rId31"/>
    <p:sldId id="358" r:id="rId32"/>
    <p:sldId id="360" r:id="rId33"/>
    <p:sldId id="361" r:id="rId34"/>
    <p:sldId id="362" r:id="rId35"/>
    <p:sldId id="363" r:id="rId36"/>
    <p:sldId id="364" r:id="rId37"/>
    <p:sldId id="368" r:id="rId38"/>
    <p:sldId id="369" r:id="rId39"/>
    <p:sldId id="370" r:id="rId40"/>
    <p:sldId id="371" r:id="rId41"/>
    <p:sldId id="334" r:id="rId42"/>
    <p:sldId id="399" r:id="rId43"/>
    <p:sldId id="372" r:id="rId44"/>
    <p:sldId id="408" r:id="rId45"/>
    <p:sldId id="407" r:id="rId46"/>
    <p:sldId id="375" r:id="rId47"/>
    <p:sldId id="373" r:id="rId48"/>
    <p:sldId id="419" r:id="rId49"/>
    <p:sldId id="336" r:id="rId50"/>
    <p:sldId id="418" r:id="rId51"/>
    <p:sldId id="287" r:id="rId52"/>
    <p:sldId id="272" r:id="rId53"/>
  </p:sldIdLst>
  <p:sldSz cx="9144000" cy="5143500" type="screen16x9"/>
  <p:notesSz cx="6858000" cy="9144000"/>
  <p:defaultTextStyle>
    <a:defPPr>
      <a:defRPr lang="en-US"/>
    </a:defPPr>
    <a:lvl1pPr marL="0" algn="l" defTabSz="4569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16" algn="l" defTabSz="4569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32" algn="l" defTabSz="4569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48" algn="l" defTabSz="4569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664" algn="l" defTabSz="4569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583" algn="l" defTabSz="4569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499" algn="l" defTabSz="4569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14" algn="l" defTabSz="4569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330" algn="l" defTabSz="4569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30A"/>
    <a:srgbClr val="575757"/>
    <a:srgbClr val="2B4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86" d="100"/>
          <a:sy n="186" d="100"/>
        </p:scale>
        <p:origin x="-120" y="-144"/>
      </p:cViewPr>
      <p:guideLst>
        <p:guide orient="horz" pos="1620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E7EDD-6406-4A41-9393-8F7AD46F97CF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6EE63-5EE6-514E-80CC-4C87CFA5C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3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9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16" algn="l" defTabSz="4569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32" algn="l" defTabSz="4569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48" algn="l" defTabSz="4569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664" algn="l" defTabSz="4569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583" algn="l" defTabSz="4569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499" algn="l" defTabSz="4569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14" algn="l" defTabSz="4569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330" algn="l" defTabSz="4569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6EE63-5EE6-514E-80CC-4C87CFA5CA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9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5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9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54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1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3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introverts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6EE63-5EE6-514E-80CC-4C87CFA5CA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3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0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0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2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32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399" cy="1102518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6" y="2914650"/>
            <a:ext cx="6400801" cy="131445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1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1" cy="438864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5" y="205982"/>
            <a:ext cx="6019799" cy="438864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6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9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82"/>
            <a:ext cx="7772399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7"/>
            <a:ext cx="7772399" cy="112513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569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7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7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458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149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84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53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599" cy="3394472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200151"/>
            <a:ext cx="4038599" cy="3394472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16" indent="0">
              <a:buNone/>
              <a:defRPr sz="21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500" b="1"/>
            </a:lvl4pPr>
            <a:lvl5pPr marL="1827664" indent="0">
              <a:buNone/>
              <a:defRPr sz="1500" b="1"/>
            </a:lvl5pPr>
            <a:lvl6pPr marL="2284583" indent="0">
              <a:buNone/>
              <a:defRPr sz="1500" b="1"/>
            </a:lvl6pPr>
            <a:lvl7pPr marL="2741499" indent="0">
              <a:buNone/>
              <a:defRPr sz="1500" b="1"/>
            </a:lvl7pPr>
            <a:lvl8pPr marL="3198414" indent="0">
              <a:buNone/>
              <a:defRPr sz="1500" b="1"/>
            </a:lvl8pPr>
            <a:lvl9pPr marL="3655330" indent="0">
              <a:buNone/>
              <a:defRPr sz="15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61"/>
            <a:ext cx="4040188" cy="296346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16" indent="0">
              <a:buNone/>
              <a:defRPr sz="21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500" b="1"/>
            </a:lvl4pPr>
            <a:lvl5pPr marL="1827664" indent="0">
              <a:buNone/>
              <a:defRPr sz="1500" b="1"/>
            </a:lvl5pPr>
            <a:lvl6pPr marL="2284583" indent="0">
              <a:buNone/>
              <a:defRPr sz="1500" b="1"/>
            </a:lvl6pPr>
            <a:lvl7pPr marL="2741499" indent="0">
              <a:buNone/>
              <a:defRPr sz="1500" b="1"/>
            </a:lvl7pPr>
            <a:lvl8pPr marL="3198414" indent="0">
              <a:buNone/>
              <a:defRPr sz="1500" b="1"/>
            </a:lvl8pPr>
            <a:lvl9pPr marL="3655330" indent="0">
              <a:buNone/>
              <a:defRPr sz="15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61"/>
            <a:ext cx="4041775" cy="296346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47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1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90"/>
            <a:ext cx="3008314" cy="871536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04791"/>
            <a:ext cx="5111751" cy="4389836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314" cy="3518297"/>
          </a:xfrm>
        </p:spPr>
        <p:txBody>
          <a:bodyPr/>
          <a:lstStyle>
            <a:lvl1pPr marL="0" indent="0">
              <a:buNone/>
              <a:defRPr sz="1500"/>
            </a:lvl1pPr>
            <a:lvl2pPr marL="456916" indent="0">
              <a:buNone/>
              <a:defRPr sz="1200"/>
            </a:lvl2pPr>
            <a:lvl3pPr marL="913832" indent="0">
              <a:buNone/>
              <a:defRPr sz="900"/>
            </a:lvl3pPr>
            <a:lvl4pPr marL="1370748" indent="0">
              <a:buNone/>
              <a:defRPr sz="900"/>
            </a:lvl4pPr>
            <a:lvl5pPr marL="1827664" indent="0">
              <a:buNone/>
              <a:defRPr sz="900"/>
            </a:lvl5pPr>
            <a:lvl6pPr marL="2284583" indent="0">
              <a:buNone/>
              <a:defRPr sz="900"/>
            </a:lvl6pPr>
            <a:lvl7pPr marL="2741499" indent="0">
              <a:buNone/>
              <a:defRPr sz="900"/>
            </a:lvl7pPr>
            <a:lvl8pPr marL="3198414" indent="0">
              <a:buNone/>
              <a:defRPr sz="900"/>
            </a:lvl8pPr>
            <a:lvl9pPr marL="365533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3" y="3600456"/>
            <a:ext cx="5486401" cy="425053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3" y="459587"/>
            <a:ext cx="5486401" cy="3086100"/>
          </a:xfrm>
        </p:spPr>
        <p:txBody>
          <a:bodyPr/>
          <a:lstStyle>
            <a:lvl1pPr marL="0" indent="0">
              <a:buNone/>
              <a:defRPr sz="3100"/>
            </a:lvl1pPr>
            <a:lvl2pPr marL="456916" indent="0">
              <a:buNone/>
              <a:defRPr sz="2800"/>
            </a:lvl2pPr>
            <a:lvl3pPr marL="913832" indent="0">
              <a:buNone/>
              <a:defRPr sz="2500"/>
            </a:lvl3pPr>
            <a:lvl4pPr marL="1370748" indent="0">
              <a:buNone/>
              <a:defRPr sz="2100"/>
            </a:lvl4pPr>
            <a:lvl5pPr marL="1827664" indent="0">
              <a:buNone/>
              <a:defRPr sz="2100"/>
            </a:lvl5pPr>
            <a:lvl6pPr marL="2284583" indent="0">
              <a:buNone/>
              <a:defRPr sz="2100"/>
            </a:lvl6pPr>
            <a:lvl7pPr marL="2741499" indent="0">
              <a:buNone/>
              <a:defRPr sz="2100"/>
            </a:lvl7pPr>
            <a:lvl8pPr marL="3198414" indent="0">
              <a:buNone/>
              <a:defRPr sz="2100"/>
            </a:lvl8pPr>
            <a:lvl9pPr marL="3655330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3" y="4025505"/>
            <a:ext cx="5486401" cy="603647"/>
          </a:xfrm>
        </p:spPr>
        <p:txBody>
          <a:bodyPr/>
          <a:lstStyle>
            <a:lvl1pPr marL="0" indent="0">
              <a:buNone/>
              <a:defRPr sz="1500"/>
            </a:lvl1pPr>
            <a:lvl2pPr marL="456916" indent="0">
              <a:buNone/>
              <a:defRPr sz="1200"/>
            </a:lvl2pPr>
            <a:lvl3pPr marL="913832" indent="0">
              <a:buNone/>
              <a:defRPr sz="900"/>
            </a:lvl3pPr>
            <a:lvl4pPr marL="1370748" indent="0">
              <a:buNone/>
              <a:defRPr sz="900"/>
            </a:lvl4pPr>
            <a:lvl5pPr marL="1827664" indent="0">
              <a:buNone/>
              <a:defRPr sz="900"/>
            </a:lvl5pPr>
            <a:lvl6pPr marL="2284583" indent="0">
              <a:buNone/>
              <a:defRPr sz="900"/>
            </a:lvl6pPr>
            <a:lvl7pPr marL="2741499" indent="0">
              <a:buNone/>
              <a:defRPr sz="900"/>
            </a:lvl7pPr>
            <a:lvl8pPr marL="3198414" indent="0">
              <a:buNone/>
              <a:defRPr sz="900"/>
            </a:lvl8pPr>
            <a:lvl9pPr marL="365533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2" y="205981"/>
            <a:ext cx="8229599" cy="857249"/>
          </a:xfrm>
          <a:prstGeom prst="rect">
            <a:avLst/>
          </a:prstGeom>
        </p:spPr>
        <p:txBody>
          <a:bodyPr vert="horz" lIns="91384" tIns="45689" rIns="91384" bIns="45689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200151"/>
            <a:ext cx="8229599" cy="3394472"/>
          </a:xfrm>
          <a:prstGeom prst="rect">
            <a:avLst/>
          </a:prstGeom>
        </p:spPr>
        <p:txBody>
          <a:bodyPr vert="horz" lIns="91384" tIns="45689" rIns="91384" bIns="45689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4767268"/>
            <a:ext cx="2133599" cy="273845"/>
          </a:xfrm>
          <a:prstGeom prst="rect">
            <a:avLst/>
          </a:prstGeom>
        </p:spPr>
        <p:txBody>
          <a:bodyPr vert="horz" lIns="91384" tIns="45689" rIns="91384" bIns="4568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ABD0F-E43C-9343-80E3-B733E3541CC1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6" y="4767268"/>
            <a:ext cx="2895601" cy="273845"/>
          </a:xfrm>
          <a:prstGeom prst="rect">
            <a:avLst/>
          </a:prstGeom>
        </p:spPr>
        <p:txBody>
          <a:bodyPr vert="horz" lIns="91384" tIns="45689" rIns="91384" bIns="4568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4767268"/>
            <a:ext cx="2133599" cy="273845"/>
          </a:xfrm>
          <a:prstGeom prst="rect">
            <a:avLst/>
          </a:prstGeom>
        </p:spPr>
        <p:txBody>
          <a:bodyPr vert="horz" lIns="91384" tIns="45689" rIns="91384" bIns="4568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41B9D-205A-8042-9B68-3F117E5A28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114" y="4550303"/>
            <a:ext cx="1794575" cy="64629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104333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916" rtl="0" eaLnBrk="1" latinLnBrk="0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85" indent="-342685" algn="l" defTabSz="456916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91" indent="-285572" algn="l" defTabSz="45691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93" indent="-228458" algn="l" defTabSz="456916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6" indent="-228458" algn="l" defTabSz="456916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2" indent="-228458" algn="l" defTabSz="456916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41" indent="-228458" algn="l" defTabSz="456916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6" indent="-228458" algn="l" defTabSz="456916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72" indent="-228458" algn="l" defTabSz="456916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88" indent="-228458" algn="l" defTabSz="456916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6" algn="l" defTabSz="456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2" algn="l" defTabSz="456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8" algn="l" defTabSz="456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64" algn="l" defTabSz="456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83" algn="l" defTabSz="456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99" algn="l" defTabSz="456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14" algn="l" defTabSz="456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30" algn="l" defTabSz="4569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Mob Programming</a:t>
            </a:r>
          </a:p>
        </p:txBody>
      </p:sp>
    </p:spTree>
    <p:extLst>
      <p:ext uri="{BB962C8B-B14F-4D97-AF65-F5344CB8AC3E}">
        <p14:creationId xmlns:p14="http://schemas.microsoft.com/office/powerpoint/2010/main" val="1933575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Programm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8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"All the brilliant people working on the </a:t>
            </a:r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49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49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49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49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-- Woody </a:t>
            </a:r>
            <a:r>
              <a:rPr lang="en-US" sz="4900" b="1" dirty="0" err="1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Zuill</a:t>
            </a:r>
            <a:endParaRPr lang="en-US" sz="4900" b="1" dirty="0">
              <a:solidFill>
                <a:srgbClr val="595959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510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Mobbing Basics</a:t>
            </a:r>
          </a:p>
        </p:txBody>
      </p:sp>
    </p:spTree>
    <p:extLst>
      <p:ext uri="{BB962C8B-B14F-4D97-AF65-F5344CB8AC3E}">
        <p14:creationId xmlns:p14="http://schemas.microsoft.com/office/powerpoint/2010/main" val="246571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bbing_ET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5682605" y="614637"/>
            <a:ext cx="2211229" cy="1097167"/>
          </a:xfrm>
          <a:prstGeom prst="wedgeRectCallout">
            <a:avLst>
              <a:gd name="adj1" fmla="val -84673"/>
              <a:gd name="adj2" fmla="val 588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2" tIns="45704" rIns="91412" bIns="45704" spcCol="0" rtlCol="0" anchor="ctr"/>
          <a:lstStyle/>
          <a:p>
            <a:pPr algn="ctr"/>
            <a:r>
              <a:rPr lang="en-US" sz="3600" b="1" dirty="0"/>
              <a:t>Driver</a:t>
            </a:r>
            <a:br>
              <a:rPr lang="en-US" dirty="0"/>
            </a:br>
            <a:r>
              <a:rPr lang="en-US" dirty="0"/>
              <a:t>(no thinking)</a:t>
            </a:r>
          </a:p>
        </p:txBody>
      </p:sp>
    </p:spTree>
    <p:extLst>
      <p:ext uri="{BB962C8B-B14F-4D97-AF65-F5344CB8AC3E}">
        <p14:creationId xmlns:p14="http://schemas.microsoft.com/office/powerpoint/2010/main" val="15760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_koans_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12630" r="13710" b="13710"/>
          <a:stretch/>
        </p:blipFill>
        <p:spPr>
          <a:xfrm>
            <a:off x="0" y="-76544"/>
            <a:ext cx="9144000" cy="522004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854872" y="227946"/>
            <a:ext cx="2211229" cy="1097167"/>
          </a:xfrm>
          <a:prstGeom prst="wedgeRectCallout">
            <a:avLst>
              <a:gd name="adj1" fmla="val 130343"/>
              <a:gd name="adj2" fmla="val 273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2" tIns="45704" rIns="91412" bIns="45704" spcCol="0" rtlCol="0" anchor="ctr"/>
          <a:lstStyle/>
          <a:p>
            <a:pPr algn="ctr"/>
            <a:r>
              <a:rPr lang="en-US" sz="1400" dirty="0"/>
              <a:t>(Designated)</a:t>
            </a:r>
          </a:p>
          <a:p>
            <a:pPr algn="ctr"/>
            <a:r>
              <a:rPr lang="en-US" sz="3200" dirty="0"/>
              <a:t> </a:t>
            </a:r>
            <a:r>
              <a:rPr lang="en-US" sz="3600" b="1" dirty="0"/>
              <a:t>Navigator</a:t>
            </a:r>
          </a:p>
        </p:txBody>
      </p:sp>
    </p:spTree>
    <p:extLst>
      <p:ext uri="{BB962C8B-B14F-4D97-AF65-F5344CB8AC3E}">
        <p14:creationId xmlns:p14="http://schemas.microsoft.com/office/powerpoint/2010/main" val="4262047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Highest level of abstraction</a:t>
            </a:r>
            <a:br>
              <a:rPr lang="en-US" sz="4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br>
              <a:rPr lang="en-US" sz="4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4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Intent</a:t>
            </a:r>
            <a:br>
              <a:rPr lang="en-US" sz="4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4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Location</a:t>
            </a:r>
            <a:br>
              <a:rPr lang="en-US" sz="4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4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83540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aft2016CodingDojo-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t="1780" r="16321" b="8493"/>
          <a:stretch/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06245" y="3320315"/>
            <a:ext cx="2120622" cy="15904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4" rIns="91412" bIns="45704" spcCol="0" rtlCol="0" anchor="ctr"/>
          <a:lstStyle/>
          <a:p>
            <a:pPr algn="ctr"/>
            <a:endParaRPr lang="en-US" sz="3100" b="1" dirty="0">
              <a:latin typeface="+mj-lt"/>
              <a:cs typeface="Adobe Caslon Pro"/>
            </a:endParaRPr>
          </a:p>
          <a:p>
            <a:pPr algn="ctr"/>
            <a:r>
              <a:rPr lang="en-US" sz="3100" b="1" dirty="0">
                <a:latin typeface="+mj-lt"/>
                <a:cs typeface="Adobe Caslon Pro"/>
              </a:rPr>
              <a:t>4 minutes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260834" y="3524442"/>
            <a:ext cx="294828" cy="620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1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lgrade 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054589" y="272166"/>
            <a:ext cx="294828" cy="620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ular Callout 5"/>
          <p:cNvSpPr/>
          <p:nvPr/>
        </p:nvSpPr>
        <p:spPr>
          <a:xfrm>
            <a:off x="4660593" y="126180"/>
            <a:ext cx="2211229" cy="1097167"/>
          </a:xfrm>
          <a:prstGeom prst="wedgeRectCallout">
            <a:avLst>
              <a:gd name="adj1" fmla="val -79807"/>
              <a:gd name="adj2" fmla="val 392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2" tIns="45704" rIns="91412" bIns="45704" spcCol="0" rtlCol="0" anchor="ctr"/>
          <a:lstStyle/>
          <a:p>
            <a:pPr algn="ctr"/>
            <a:r>
              <a:rPr lang="en-US" sz="2500" dirty="0"/>
              <a:t>Retrospectives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988" y="1078756"/>
            <a:ext cx="442246" cy="8180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2" tIns="45704" rIns="91412" bIns="45704" spcCol="0" rtlCol="0" anchor="ctr"/>
          <a:lstStyle/>
          <a:p>
            <a:pPr algn="ctr"/>
            <a:endParaRPr lang="en-US" sz="4300"/>
          </a:p>
        </p:txBody>
      </p:sp>
    </p:spTree>
    <p:extLst>
      <p:ext uri="{BB962C8B-B14F-4D97-AF65-F5344CB8AC3E}">
        <p14:creationId xmlns:p14="http://schemas.microsoft.com/office/powerpoint/2010/main" val="381979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bbing at Pluralsigh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" b="14040"/>
          <a:stretch/>
        </p:blipFill>
        <p:spPr>
          <a:xfrm>
            <a:off x="0" y="-59536"/>
            <a:ext cx="9144000" cy="52030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4537" y="150606"/>
            <a:ext cx="2974276" cy="1900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2" tIns="45704" rIns="91412" bIns="457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</a:rPr>
              <a:t>If everyone is contributing or learning</a:t>
            </a:r>
          </a:p>
          <a:p>
            <a:pPr algn="ctr"/>
            <a:r>
              <a:rPr lang="en-US" sz="2400" dirty="0"/>
              <a:t>it’s the right  size</a:t>
            </a:r>
            <a:endParaRPr 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8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t="2808" r="74930" b="56025"/>
          <a:stretch/>
        </p:blipFill>
        <p:spPr>
          <a:xfrm>
            <a:off x="200509" y="0"/>
            <a:ext cx="6082076" cy="49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7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Kindness</a:t>
            </a:r>
            <a:br>
              <a:rPr lang="en-US" sz="72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72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Consideration</a:t>
            </a:r>
            <a:br>
              <a:rPr lang="en-US" sz="72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72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&amp; Respect</a:t>
            </a:r>
          </a:p>
        </p:txBody>
      </p:sp>
    </p:spTree>
    <p:extLst>
      <p:ext uri="{BB962C8B-B14F-4D97-AF65-F5344CB8AC3E}">
        <p14:creationId xmlns:p14="http://schemas.microsoft.com/office/powerpoint/2010/main" val="237111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2-25 at 1.20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6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27840" y="25920"/>
            <a:ext cx="4001180" cy="1464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2" tIns="45704" rIns="91412" bIns="457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solidFill>
                  <a:schemeClr val="dk1"/>
                </a:solidFill>
              </a:rPr>
              <a:t>2 Ideas?</a:t>
            </a:r>
            <a:br>
              <a:rPr lang="en-US" sz="4400" dirty="0">
                <a:solidFill>
                  <a:schemeClr val="dk1"/>
                </a:solidFill>
              </a:rPr>
            </a:br>
            <a:r>
              <a:rPr lang="en-US" sz="4400" dirty="0">
                <a:solidFill>
                  <a:schemeClr val="dk1"/>
                </a:solidFill>
              </a:rPr>
              <a:t>Try Both!</a:t>
            </a:r>
          </a:p>
        </p:txBody>
      </p:sp>
    </p:spTree>
    <p:extLst>
      <p:ext uri="{BB962C8B-B14F-4D97-AF65-F5344CB8AC3E}">
        <p14:creationId xmlns:p14="http://schemas.microsoft.com/office/powerpoint/2010/main" val="93205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530" y="1658830"/>
            <a:ext cx="834541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The best ideas win when we care about work over credit</a:t>
            </a:r>
          </a:p>
        </p:txBody>
      </p:sp>
    </p:spTree>
    <p:extLst>
      <p:ext uri="{BB962C8B-B14F-4D97-AF65-F5344CB8AC3E}">
        <p14:creationId xmlns:p14="http://schemas.microsoft.com/office/powerpoint/2010/main" val="273793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99916" y="75022"/>
            <a:ext cx="23811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Learning </a:t>
            </a:r>
            <a:endParaRPr lang="en-US" sz="4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421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24513" y="75593"/>
            <a:ext cx="54301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News Gothic MT"/>
                <a:cs typeface="News Gothic MT"/>
              </a:rPr>
              <a:t>On being the best…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23903" y="2328822"/>
            <a:ext cx="11775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News Gothic MT"/>
                <a:cs typeface="News Gothic MT"/>
              </a:rPr>
              <a:t>vs.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477" y="1546422"/>
            <a:ext cx="3550356" cy="2472799"/>
            <a:chOff x="251617" y="1314089"/>
            <a:chExt cx="3550356" cy="3297065"/>
          </a:xfrm>
        </p:grpSpPr>
        <p:sp>
          <p:nvSpPr>
            <p:cNvPr id="38" name="Rectangle 37"/>
            <p:cNvSpPr/>
            <p:nvPr/>
          </p:nvSpPr>
          <p:spPr>
            <a:xfrm>
              <a:off x="251617" y="3995601"/>
              <a:ext cx="3550356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News Gothic MT"/>
                  <a:cs typeface="News Gothic MT"/>
                </a:rPr>
                <a:t>Linear Viewpoint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0557" y="1314089"/>
              <a:ext cx="1462218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News Gothic MT"/>
                  <a:cs typeface="News Gothic MT"/>
                </a:rPr>
                <a:t>I know everything you do!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2026795" y="3003122"/>
              <a:ext cx="0" cy="454620"/>
            </a:xfrm>
            <a:prstGeom prst="line">
              <a:avLst/>
            </a:prstGeom>
            <a:ln w="9525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345988" y="2650381"/>
              <a:ext cx="680807" cy="1408837"/>
            </a:xfrm>
            <a:prstGeom prst="rect">
              <a:avLst/>
            </a:prstGeom>
            <a:solidFill>
              <a:srgbClr val="0B1CF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65767" y="2955171"/>
              <a:ext cx="680807" cy="1091133"/>
            </a:xfrm>
            <a:prstGeom prst="rect">
              <a:avLst/>
            </a:prstGeom>
            <a:solidFill>
              <a:srgbClr val="FA661C"/>
            </a:solidFill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11277" y="4059218"/>
              <a:ext cx="3326136" cy="13439"/>
            </a:xfrm>
            <a:prstGeom prst="line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2026796" y="1421832"/>
              <a:ext cx="154519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News Gothic MT"/>
                  <a:cs typeface="News Gothic MT"/>
                </a:rPr>
                <a:t>You have nothing left to teach me</a:t>
              </a:r>
            </a:p>
          </p:txBody>
        </p:sp>
        <p:sp>
          <p:nvSpPr>
            <p:cNvPr id="52" name="Rounded Rectangular Callout 51"/>
            <p:cNvSpPr/>
            <p:nvPr/>
          </p:nvSpPr>
          <p:spPr>
            <a:xfrm>
              <a:off x="411277" y="1379808"/>
              <a:ext cx="1299471" cy="1096837"/>
            </a:xfrm>
            <a:prstGeom prst="wedgeRoundRectCallout">
              <a:avLst>
                <a:gd name="adj1" fmla="val -385"/>
                <a:gd name="adj2" fmla="val 95602"/>
                <a:gd name="adj3" fmla="val 16667"/>
              </a:avLst>
            </a:prstGeom>
            <a:noFill/>
            <a:ln w="952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ular Callout 52"/>
            <p:cNvSpPr/>
            <p:nvPr/>
          </p:nvSpPr>
          <p:spPr>
            <a:xfrm>
              <a:off x="2151943" y="1338929"/>
              <a:ext cx="1299471" cy="1283538"/>
            </a:xfrm>
            <a:prstGeom prst="wedgeRoundRectCallout">
              <a:avLst>
                <a:gd name="adj1" fmla="val -50718"/>
                <a:gd name="adj2" fmla="val 75104"/>
                <a:gd name="adj3" fmla="val 16667"/>
              </a:avLst>
            </a:prstGeom>
            <a:noFill/>
            <a:ln w="952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614524" y="290054"/>
            <a:ext cx="4435383" cy="3729545"/>
            <a:chOff x="5136665" y="-404569"/>
            <a:chExt cx="4435383" cy="4972726"/>
          </a:xfrm>
        </p:grpSpPr>
        <p:sp>
          <p:nvSpPr>
            <p:cNvPr id="47" name="Rectangle 46"/>
            <p:cNvSpPr/>
            <p:nvPr/>
          </p:nvSpPr>
          <p:spPr>
            <a:xfrm>
              <a:off x="5136665" y="3952604"/>
              <a:ext cx="3550356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News Gothic MT"/>
                  <a:cs typeface="News Gothic MT"/>
                </a:rPr>
                <a:t>Reality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981803" y="-296634"/>
              <a:ext cx="2055479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News Gothic MT"/>
                  <a:cs typeface="News Gothic MT"/>
                </a:rPr>
                <a:t>I know more than you do!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312794" y="1767683"/>
              <a:ext cx="424498" cy="413983"/>
            </a:xfrm>
            <a:prstGeom prst="rect">
              <a:avLst/>
            </a:prstGeom>
            <a:solidFill>
              <a:srgbClr val="FA661C"/>
            </a:solidFill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296325" y="4016221"/>
              <a:ext cx="3326136" cy="13439"/>
            </a:xfrm>
            <a:prstGeom prst="line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6306183" y="2500654"/>
              <a:ext cx="497160" cy="484845"/>
            </a:xfrm>
            <a:prstGeom prst="rect">
              <a:avLst/>
            </a:prstGeom>
            <a:solidFill>
              <a:srgbClr val="FA661C"/>
            </a:solidFill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946416" y="1173275"/>
              <a:ext cx="609507" cy="594407"/>
            </a:xfrm>
            <a:prstGeom prst="rect">
              <a:avLst/>
            </a:prstGeom>
            <a:solidFill>
              <a:srgbClr val="FA661C"/>
            </a:solidFill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283208" y="2771621"/>
              <a:ext cx="497160" cy="484845"/>
            </a:xfrm>
            <a:prstGeom prst="rect">
              <a:avLst/>
            </a:prstGeom>
            <a:solidFill>
              <a:srgbClr val="FA661C"/>
            </a:solidFill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780368" y="2272249"/>
              <a:ext cx="228907" cy="272403"/>
            </a:xfrm>
            <a:prstGeom prst="rect">
              <a:avLst/>
            </a:prstGeom>
            <a:solidFill>
              <a:srgbClr val="FA661C"/>
            </a:solidFill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ular Callout 57"/>
            <p:cNvSpPr/>
            <p:nvPr/>
          </p:nvSpPr>
          <p:spPr>
            <a:xfrm>
              <a:off x="6163721" y="-404569"/>
              <a:ext cx="1770054" cy="1096837"/>
            </a:xfrm>
            <a:prstGeom prst="wedgeRoundRectCallout">
              <a:avLst>
                <a:gd name="adj1" fmla="val -35368"/>
                <a:gd name="adj2" fmla="val 77797"/>
                <a:gd name="adj3" fmla="val 16667"/>
              </a:avLst>
            </a:prstGeom>
            <a:noFill/>
            <a:ln w="952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904003" y="2181665"/>
              <a:ext cx="592437" cy="589956"/>
            </a:xfrm>
            <a:prstGeom prst="rect">
              <a:avLst/>
            </a:prstGeom>
            <a:solidFill>
              <a:srgbClr val="0B1CF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577893" y="2791842"/>
              <a:ext cx="705315" cy="702360"/>
            </a:xfrm>
            <a:prstGeom prst="rect">
              <a:avLst/>
            </a:prstGeom>
            <a:solidFill>
              <a:srgbClr val="0B1CF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822088" y="1119070"/>
              <a:ext cx="755802" cy="752635"/>
            </a:xfrm>
            <a:prstGeom prst="rect">
              <a:avLst/>
            </a:prstGeom>
            <a:solidFill>
              <a:srgbClr val="0B1CF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506057" y="2474878"/>
              <a:ext cx="349307" cy="347842"/>
            </a:xfrm>
            <a:prstGeom prst="rect">
              <a:avLst/>
            </a:prstGeom>
            <a:solidFill>
              <a:srgbClr val="0B1CF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96606" y="3457742"/>
              <a:ext cx="349307" cy="347842"/>
            </a:xfrm>
            <a:prstGeom prst="rect">
              <a:avLst/>
            </a:prstGeom>
            <a:solidFill>
              <a:srgbClr val="0B1CF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554697" y="3057340"/>
              <a:ext cx="349307" cy="347842"/>
            </a:xfrm>
            <a:prstGeom prst="rect">
              <a:avLst/>
            </a:prstGeom>
            <a:solidFill>
              <a:srgbClr val="0B1CF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5920" y="1871705"/>
              <a:ext cx="224445" cy="243819"/>
            </a:xfrm>
            <a:prstGeom prst="rect">
              <a:avLst/>
            </a:prstGeom>
            <a:solidFill>
              <a:srgbClr val="0B1CF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737691" y="534610"/>
              <a:ext cx="1834357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News Gothic MT"/>
                  <a:cs typeface="News Gothic MT"/>
                </a:rPr>
                <a:t>There is still so much </a:t>
              </a:r>
              <a:r>
                <a:rPr lang="en-US" b="1" u="sng" dirty="0">
                  <a:latin typeface="News Gothic MT"/>
                  <a:cs typeface="News Gothic MT"/>
                </a:rPr>
                <a:t>more</a:t>
              </a:r>
              <a:r>
                <a:rPr lang="en-US" b="1" dirty="0">
                  <a:latin typeface="News Gothic MT"/>
                  <a:cs typeface="News Gothic MT"/>
                </a:rPr>
                <a:t> I can learn from you</a:t>
              </a:r>
            </a:p>
          </p:txBody>
        </p:sp>
        <p:sp>
          <p:nvSpPr>
            <p:cNvPr id="67" name="Rounded Rectangular Callout 66"/>
            <p:cNvSpPr/>
            <p:nvPr/>
          </p:nvSpPr>
          <p:spPr>
            <a:xfrm>
              <a:off x="7801994" y="591914"/>
              <a:ext cx="1770054" cy="1488783"/>
            </a:xfrm>
            <a:prstGeom prst="wedgeRoundRectCallout">
              <a:avLst>
                <a:gd name="adj1" fmla="val -49462"/>
                <a:gd name="adj2" fmla="val 78831"/>
                <a:gd name="adj3" fmla="val 16667"/>
              </a:avLst>
            </a:prstGeom>
            <a:noFill/>
            <a:ln w="952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512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bbing-elm-turku-code-retreat-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3074" r="14142"/>
          <a:stretch/>
        </p:blipFill>
        <p:spPr>
          <a:xfrm>
            <a:off x="0" y="2"/>
            <a:ext cx="9144000" cy="52136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9321" y="467232"/>
            <a:ext cx="4637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Why does this work?</a:t>
            </a:r>
            <a:endParaRPr lang="en-US" sz="4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92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"Division of labor is a dangerous fiction when all of your big problems are integration problems” </a:t>
            </a:r>
            <a:br>
              <a:rPr lang="en-US" sz="49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b="1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-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@</a:t>
            </a:r>
            <a:r>
              <a:rPr 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KentBeck</a:t>
            </a:r>
            <a:endParaRPr lang="en-US" sz="49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319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Futura"/>
                <a:cs typeface="Futura"/>
              </a:rPr>
              <a:t>GOOD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0" y="904953"/>
            <a:ext cx="1671047" cy="668174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469160"/>
              <a:gd name="connsiteY0" fmla="*/ 171005 h 796877"/>
              <a:gd name="connsiteX1" fmla="*/ 208526 w 1469160"/>
              <a:gd name="connsiteY1" fmla="*/ 19368 h 796877"/>
              <a:gd name="connsiteX2" fmla="*/ 331746 w 1469160"/>
              <a:gd name="connsiteY2" fmla="*/ 57277 h 796877"/>
              <a:gd name="connsiteX3" fmla="*/ 426531 w 1469160"/>
              <a:gd name="connsiteY3" fmla="*/ 237347 h 796877"/>
              <a:gd name="connsiteX4" fmla="*/ 635056 w 1469160"/>
              <a:gd name="connsiteY4" fmla="*/ 114141 h 796877"/>
              <a:gd name="connsiteX5" fmla="*/ 739319 w 1469160"/>
              <a:gd name="connsiteY5" fmla="*/ 796511 h 796877"/>
              <a:gd name="connsiteX6" fmla="*/ 919410 w 1469160"/>
              <a:gd name="connsiteY6" fmla="*/ 9890 h 796877"/>
              <a:gd name="connsiteX7" fmla="*/ 1080544 w 1469160"/>
              <a:gd name="connsiteY7" fmla="*/ 351075 h 796877"/>
              <a:gd name="connsiteX8" fmla="*/ 1222721 w 1469160"/>
              <a:gd name="connsiteY8" fmla="*/ 303688 h 796877"/>
              <a:gd name="connsiteX9" fmla="*/ 1345940 w 1469160"/>
              <a:gd name="connsiteY9" fmla="*/ 569054 h 796877"/>
              <a:gd name="connsiteX10" fmla="*/ 1469160 w 1469160"/>
              <a:gd name="connsiteY10" fmla="*/ 322643 h 796877"/>
              <a:gd name="connsiteX0" fmla="*/ 0 w 1469160"/>
              <a:gd name="connsiteY0" fmla="*/ 169799 h 567883"/>
              <a:gd name="connsiteX1" fmla="*/ 208526 w 1469160"/>
              <a:gd name="connsiteY1" fmla="*/ 18162 h 567883"/>
              <a:gd name="connsiteX2" fmla="*/ 331746 w 1469160"/>
              <a:gd name="connsiteY2" fmla="*/ 56071 h 567883"/>
              <a:gd name="connsiteX3" fmla="*/ 426531 w 1469160"/>
              <a:gd name="connsiteY3" fmla="*/ 236141 h 567883"/>
              <a:gd name="connsiteX4" fmla="*/ 635056 w 1469160"/>
              <a:gd name="connsiteY4" fmla="*/ 112935 h 567883"/>
              <a:gd name="connsiteX5" fmla="*/ 919410 w 1469160"/>
              <a:gd name="connsiteY5" fmla="*/ 8684 h 567883"/>
              <a:gd name="connsiteX6" fmla="*/ 1080544 w 1469160"/>
              <a:gd name="connsiteY6" fmla="*/ 349869 h 567883"/>
              <a:gd name="connsiteX7" fmla="*/ 1222721 w 1469160"/>
              <a:gd name="connsiteY7" fmla="*/ 302482 h 567883"/>
              <a:gd name="connsiteX8" fmla="*/ 1345940 w 1469160"/>
              <a:gd name="connsiteY8" fmla="*/ 567848 h 567883"/>
              <a:gd name="connsiteX9" fmla="*/ 1469160 w 1469160"/>
              <a:gd name="connsiteY9" fmla="*/ 321437 h 567883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080544 w 1469160"/>
              <a:gd name="connsiteY5" fmla="*/ 338900 h 556914"/>
              <a:gd name="connsiteX6" fmla="*/ 1222721 w 1469160"/>
              <a:gd name="connsiteY6" fmla="*/ 291513 h 556914"/>
              <a:gd name="connsiteX7" fmla="*/ 1345940 w 1469160"/>
              <a:gd name="connsiteY7" fmla="*/ 556879 h 556914"/>
              <a:gd name="connsiteX8" fmla="*/ 1469160 w 1469160"/>
              <a:gd name="connsiteY8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222721 w 1469160"/>
              <a:gd name="connsiteY5" fmla="*/ 291513 h 556914"/>
              <a:gd name="connsiteX6" fmla="*/ 1345940 w 1469160"/>
              <a:gd name="connsiteY6" fmla="*/ 556879 h 556914"/>
              <a:gd name="connsiteX7" fmla="*/ 1469160 w 1469160"/>
              <a:gd name="connsiteY7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345940 w 1469160"/>
              <a:gd name="connsiteY5" fmla="*/ 556879 h 556914"/>
              <a:gd name="connsiteX6" fmla="*/ 1469160 w 1469160"/>
              <a:gd name="connsiteY6" fmla="*/ 310468 h 556914"/>
              <a:gd name="connsiteX0" fmla="*/ 0 w 1469160"/>
              <a:gd name="connsiteY0" fmla="*/ 158830 h 310468"/>
              <a:gd name="connsiteX1" fmla="*/ 208526 w 1469160"/>
              <a:gd name="connsiteY1" fmla="*/ 7193 h 310468"/>
              <a:gd name="connsiteX2" fmla="*/ 331746 w 1469160"/>
              <a:gd name="connsiteY2" fmla="*/ 45102 h 310468"/>
              <a:gd name="connsiteX3" fmla="*/ 426531 w 1469160"/>
              <a:gd name="connsiteY3" fmla="*/ 225172 h 310468"/>
              <a:gd name="connsiteX4" fmla="*/ 635056 w 1469160"/>
              <a:gd name="connsiteY4" fmla="*/ 101966 h 310468"/>
              <a:gd name="connsiteX5" fmla="*/ 1469160 w 1469160"/>
              <a:gd name="connsiteY5" fmla="*/ 310468 h 310468"/>
              <a:gd name="connsiteX0" fmla="*/ 0 w 635056"/>
              <a:gd name="connsiteY0" fmla="*/ 158830 h 225612"/>
              <a:gd name="connsiteX1" fmla="*/ 208526 w 635056"/>
              <a:gd name="connsiteY1" fmla="*/ 7193 h 225612"/>
              <a:gd name="connsiteX2" fmla="*/ 331746 w 635056"/>
              <a:gd name="connsiteY2" fmla="*/ 45102 h 225612"/>
              <a:gd name="connsiteX3" fmla="*/ 426531 w 635056"/>
              <a:gd name="connsiteY3" fmla="*/ 225172 h 225612"/>
              <a:gd name="connsiteX4" fmla="*/ 635056 w 635056"/>
              <a:gd name="connsiteY4" fmla="*/ 101966 h 2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56" h="225612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461285" y="87750"/>
                  <a:pt x="635056" y="10196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Futura"/>
                <a:cs typeface="Futura"/>
              </a:rPr>
              <a:t>NOT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57" y="904953"/>
            <a:ext cx="1945398" cy="2322896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592309"/>
              <a:gd name="connsiteY0" fmla="*/ 158830 h 787052"/>
              <a:gd name="connsiteX1" fmla="*/ 208526 w 1592309"/>
              <a:gd name="connsiteY1" fmla="*/ 7193 h 787052"/>
              <a:gd name="connsiteX2" fmla="*/ 331746 w 1592309"/>
              <a:gd name="connsiteY2" fmla="*/ 45102 h 787052"/>
              <a:gd name="connsiteX3" fmla="*/ 426531 w 1592309"/>
              <a:gd name="connsiteY3" fmla="*/ 225172 h 787052"/>
              <a:gd name="connsiteX4" fmla="*/ 635056 w 1592309"/>
              <a:gd name="connsiteY4" fmla="*/ 101966 h 787052"/>
              <a:gd name="connsiteX5" fmla="*/ 739319 w 1592309"/>
              <a:gd name="connsiteY5" fmla="*/ 784336 h 787052"/>
              <a:gd name="connsiteX6" fmla="*/ 1080544 w 1592309"/>
              <a:gd name="connsiteY6" fmla="*/ 338900 h 787052"/>
              <a:gd name="connsiteX7" fmla="*/ 1222721 w 1592309"/>
              <a:gd name="connsiteY7" fmla="*/ 291513 h 787052"/>
              <a:gd name="connsiteX8" fmla="*/ 1345940 w 1592309"/>
              <a:gd name="connsiteY8" fmla="*/ 556879 h 787052"/>
              <a:gd name="connsiteX9" fmla="*/ 1469160 w 1592309"/>
              <a:gd name="connsiteY9" fmla="*/ 310468 h 787052"/>
              <a:gd name="connsiteX10" fmla="*/ 1573423 w 1592309"/>
              <a:gd name="connsiteY10" fmla="*/ 319945 h 787052"/>
              <a:gd name="connsiteX0" fmla="*/ 0 w 1592309"/>
              <a:gd name="connsiteY0" fmla="*/ 158830 h 785809"/>
              <a:gd name="connsiteX1" fmla="*/ 208526 w 1592309"/>
              <a:gd name="connsiteY1" fmla="*/ 7193 h 785809"/>
              <a:gd name="connsiteX2" fmla="*/ 331746 w 1592309"/>
              <a:gd name="connsiteY2" fmla="*/ 45102 h 785809"/>
              <a:gd name="connsiteX3" fmla="*/ 426531 w 1592309"/>
              <a:gd name="connsiteY3" fmla="*/ 225172 h 785809"/>
              <a:gd name="connsiteX4" fmla="*/ 635056 w 1592309"/>
              <a:gd name="connsiteY4" fmla="*/ 101966 h 785809"/>
              <a:gd name="connsiteX5" fmla="*/ 739319 w 1592309"/>
              <a:gd name="connsiteY5" fmla="*/ 784336 h 785809"/>
              <a:gd name="connsiteX6" fmla="*/ 1222721 w 1592309"/>
              <a:gd name="connsiteY6" fmla="*/ 291513 h 785809"/>
              <a:gd name="connsiteX7" fmla="*/ 1345940 w 1592309"/>
              <a:gd name="connsiteY7" fmla="*/ 556879 h 785809"/>
              <a:gd name="connsiteX8" fmla="*/ 1469160 w 1592309"/>
              <a:gd name="connsiteY8" fmla="*/ 310468 h 785809"/>
              <a:gd name="connsiteX9" fmla="*/ 1573423 w 1592309"/>
              <a:gd name="connsiteY9" fmla="*/ 319945 h 785809"/>
              <a:gd name="connsiteX0" fmla="*/ 0 w 1592309"/>
              <a:gd name="connsiteY0" fmla="*/ 158830 h 799756"/>
              <a:gd name="connsiteX1" fmla="*/ 208526 w 1592309"/>
              <a:gd name="connsiteY1" fmla="*/ 7193 h 799756"/>
              <a:gd name="connsiteX2" fmla="*/ 331746 w 1592309"/>
              <a:gd name="connsiteY2" fmla="*/ 45102 h 799756"/>
              <a:gd name="connsiteX3" fmla="*/ 426531 w 1592309"/>
              <a:gd name="connsiteY3" fmla="*/ 225172 h 799756"/>
              <a:gd name="connsiteX4" fmla="*/ 635056 w 1592309"/>
              <a:gd name="connsiteY4" fmla="*/ 101966 h 799756"/>
              <a:gd name="connsiteX5" fmla="*/ 739319 w 1592309"/>
              <a:gd name="connsiteY5" fmla="*/ 784336 h 799756"/>
              <a:gd name="connsiteX6" fmla="*/ 1345940 w 1592309"/>
              <a:gd name="connsiteY6" fmla="*/ 556879 h 799756"/>
              <a:gd name="connsiteX7" fmla="*/ 1469160 w 1592309"/>
              <a:gd name="connsiteY7" fmla="*/ 310468 h 799756"/>
              <a:gd name="connsiteX8" fmla="*/ 1573423 w 1592309"/>
              <a:gd name="connsiteY8" fmla="*/ 319945 h 799756"/>
              <a:gd name="connsiteX0" fmla="*/ 0 w 1573423"/>
              <a:gd name="connsiteY0" fmla="*/ 158830 h 799756"/>
              <a:gd name="connsiteX1" fmla="*/ 208526 w 1573423"/>
              <a:gd name="connsiteY1" fmla="*/ 7193 h 799756"/>
              <a:gd name="connsiteX2" fmla="*/ 331746 w 1573423"/>
              <a:gd name="connsiteY2" fmla="*/ 45102 h 799756"/>
              <a:gd name="connsiteX3" fmla="*/ 426531 w 1573423"/>
              <a:gd name="connsiteY3" fmla="*/ 225172 h 799756"/>
              <a:gd name="connsiteX4" fmla="*/ 635056 w 1573423"/>
              <a:gd name="connsiteY4" fmla="*/ 101966 h 799756"/>
              <a:gd name="connsiteX5" fmla="*/ 739319 w 1573423"/>
              <a:gd name="connsiteY5" fmla="*/ 784336 h 799756"/>
              <a:gd name="connsiteX6" fmla="*/ 1345940 w 1573423"/>
              <a:gd name="connsiteY6" fmla="*/ 556879 h 799756"/>
              <a:gd name="connsiteX7" fmla="*/ 1573423 w 1573423"/>
              <a:gd name="connsiteY7" fmla="*/ 319945 h 799756"/>
              <a:gd name="connsiteX0" fmla="*/ 0 w 1345940"/>
              <a:gd name="connsiteY0" fmla="*/ 158830 h 799756"/>
              <a:gd name="connsiteX1" fmla="*/ 208526 w 1345940"/>
              <a:gd name="connsiteY1" fmla="*/ 7193 h 799756"/>
              <a:gd name="connsiteX2" fmla="*/ 331746 w 1345940"/>
              <a:gd name="connsiteY2" fmla="*/ 45102 h 799756"/>
              <a:gd name="connsiteX3" fmla="*/ 426531 w 1345940"/>
              <a:gd name="connsiteY3" fmla="*/ 225172 h 799756"/>
              <a:gd name="connsiteX4" fmla="*/ 635056 w 1345940"/>
              <a:gd name="connsiteY4" fmla="*/ 101966 h 799756"/>
              <a:gd name="connsiteX5" fmla="*/ 739319 w 1345940"/>
              <a:gd name="connsiteY5" fmla="*/ 784336 h 799756"/>
              <a:gd name="connsiteX6" fmla="*/ 1345940 w 1345940"/>
              <a:gd name="connsiteY6" fmla="*/ 556879 h 799756"/>
              <a:gd name="connsiteX0" fmla="*/ 0 w 739319"/>
              <a:gd name="connsiteY0" fmla="*/ 158830 h 784336"/>
              <a:gd name="connsiteX1" fmla="*/ 208526 w 739319"/>
              <a:gd name="connsiteY1" fmla="*/ 7193 h 784336"/>
              <a:gd name="connsiteX2" fmla="*/ 331746 w 739319"/>
              <a:gd name="connsiteY2" fmla="*/ 45102 h 784336"/>
              <a:gd name="connsiteX3" fmla="*/ 426531 w 739319"/>
              <a:gd name="connsiteY3" fmla="*/ 225172 h 784336"/>
              <a:gd name="connsiteX4" fmla="*/ 635056 w 739319"/>
              <a:gd name="connsiteY4" fmla="*/ 101966 h 784336"/>
              <a:gd name="connsiteX5" fmla="*/ 739319 w 739319"/>
              <a:gd name="connsiteY5" fmla="*/ 784336 h 7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319" h="784336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582925" y="8772"/>
                  <a:pt x="635056" y="101966"/>
                </a:cubicBezTo>
                <a:cubicBezTo>
                  <a:pt x="687187" y="195160"/>
                  <a:pt x="620838" y="708517"/>
                  <a:pt x="739319" y="78433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2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My </a:t>
            </a:r>
            <a:r>
              <a:rPr lang="en-US" sz="4400" dirty="0">
                <a:latin typeface="Futura"/>
                <a:cs typeface="Futura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my </a:t>
            </a:r>
            <a:r>
              <a:rPr lang="en-US" sz="4400" dirty="0">
                <a:latin typeface="Futura"/>
                <a:cs typeface="Futura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2" t="3499" r="51213" b="55334"/>
          <a:stretch/>
        </p:blipFill>
        <p:spPr>
          <a:xfrm>
            <a:off x="1203048" y="0"/>
            <a:ext cx="6065367" cy="49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19140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Futura"/>
                <a:cs typeface="Futura"/>
              </a:rPr>
              <a:t>Separate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24755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13272" y="2570889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Futura"/>
                <a:cs typeface="Futura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our </a:t>
            </a:r>
            <a:r>
              <a:rPr lang="en-US" sz="4400" dirty="0">
                <a:latin typeface="Futura"/>
                <a:cs typeface="Futura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4651419" y="748563"/>
            <a:ext cx="3703823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370365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7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Futura"/>
                <a:cs typeface="Futura"/>
              </a:rPr>
              <a:t>Pairing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4523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0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5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1152" y="252630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Futura"/>
                <a:cs typeface="Futura"/>
              </a:rPr>
              <a:t>BEST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63839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Futura"/>
                <a:cs typeface="Futura"/>
              </a:rPr>
              <a:t>Mobbing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186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70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2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0858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8" t="3361" r="27739" b="55472"/>
          <a:stretch/>
        </p:blipFill>
        <p:spPr>
          <a:xfrm>
            <a:off x="1021880" y="0"/>
            <a:ext cx="6082649" cy="49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51745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94517" y="2489782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r"/>
            <a:r>
              <a:rPr lang="en-US" sz="2900" b="1" dirty="0">
                <a:latin typeface="News Gothic MT"/>
                <a:cs typeface="News Gothic MT"/>
              </a:rPr>
              <a:t>The </a:t>
            </a:r>
            <a:r>
              <a:rPr lang="en-US" sz="4400" dirty="0">
                <a:latin typeface="Futura"/>
                <a:cs typeface="Futura"/>
              </a:rPr>
              <a:t>BEST</a:t>
            </a:r>
            <a:r>
              <a:rPr lang="en-US" sz="2200" b="1" dirty="0">
                <a:latin typeface="News Gothic MT"/>
                <a:cs typeface="News Gothic MT"/>
              </a:rPr>
              <a:t> of the whole team</a:t>
            </a:r>
          </a:p>
          <a:p>
            <a:pPr algn="r"/>
            <a:r>
              <a:rPr lang="en-US" sz="2200" b="1" dirty="0">
                <a:latin typeface="News Gothic MT"/>
                <a:cs typeface="News Gothic MT"/>
              </a:rPr>
              <a:t>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71166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457202" y="1"/>
            <a:ext cx="8229599" cy="4737377"/>
          </a:xfrm>
          <a:prstGeom prst="rect">
            <a:avLst/>
          </a:prstGeom>
        </p:spPr>
        <p:txBody>
          <a:bodyPr lIns="91412" tIns="45704" rIns="91412" bIns="45704" anchor="ctr">
            <a:normAutofit/>
          </a:bodyPr>
          <a:lstStyle>
            <a:lvl1pPr algn="ctr" defTabSz="457057" rtl="0" eaLnBrk="1" latinLnBrk="0" hangingPunct="1">
              <a:spcBef>
                <a:spcPct val="0"/>
              </a:spcBef>
              <a:buNone/>
              <a:defRPr sz="4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When you mob 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Hard </a:t>
            </a:r>
            <a:r>
              <a:rPr lang="en-US" dirty="0"/>
              <a:t>problem 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b="1" dirty="0">
                <a:sym typeface="Wingdings"/>
              </a:rPr>
              <a:t> S</a:t>
            </a:r>
            <a:r>
              <a:rPr lang="en-US" b="1" dirty="0"/>
              <a:t>olution</a:t>
            </a:r>
          </a:p>
          <a:p>
            <a:endParaRPr lang="en-US" b="1" dirty="0"/>
          </a:p>
          <a:p>
            <a:r>
              <a:rPr lang="en-US" b="1" dirty="0"/>
              <a:t>Easy </a:t>
            </a:r>
            <a:r>
              <a:rPr lang="en-US" dirty="0"/>
              <a:t>problem 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b="1" dirty="0">
                <a:sym typeface="Wingdings"/>
              </a:rPr>
              <a:t> </a:t>
            </a:r>
            <a:r>
              <a:rPr lang="en-US" b="1" dirty="0"/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773567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“If you were mobbing you wouldn’t have these problems</a:t>
            </a:r>
            <a:r>
              <a:rPr lang="mr-IN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…”</a:t>
            </a:r>
            <a:endParaRPr lang="en-US" sz="49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4122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Problems that just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894584" y="2805371"/>
            <a:ext cx="3238505" cy="647199"/>
          </a:xfrm>
          <a:prstGeom prst="rect">
            <a:avLst/>
          </a:prstGeom>
        </p:spPr>
        <p:txBody>
          <a:bodyPr vert="horz" lIns="91384" tIns="45689" rIns="91384" bIns="45689" rtlCol="0" anchor="ctr">
            <a:normAutofit fontScale="92500" lnSpcReduction="20000"/>
          </a:bodyPr>
          <a:lstStyle>
            <a:lvl1pPr algn="ctr" defTabSz="456916" rtl="0" eaLnBrk="1" latinLnBrk="0" hangingPunct="1">
              <a:spcBef>
                <a:spcPct val="0"/>
              </a:spcBef>
              <a:buNone/>
              <a:defRPr sz="4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</a:t>
            </a:r>
            <a:r>
              <a:rPr lang="en-US" sz="4900" b="1" dirty="0">
                <a:solidFill>
                  <a:srgbClr val="0000FF">
                    <a:alpha val="70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</a:t>
            </a:r>
            <a:r>
              <a:rPr lang="en-US" sz="4900" b="1" dirty="0">
                <a:solidFill>
                  <a:srgbClr val="0000FF">
                    <a:alpha val="60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</a:t>
            </a:r>
            <a:r>
              <a:rPr lang="en-US" sz="4900" b="1" dirty="0">
                <a:solidFill>
                  <a:srgbClr val="0000FF">
                    <a:alpha val="45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</a:t>
            </a:r>
            <a:r>
              <a:rPr lang="en-US" sz="4900" b="1" dirty="0">
                <a:solidFill>
                  <a:srgbClr val="0000FF">
                    <a:alpha val="37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</a:t>
            </a:r>
            <a:r>
              <a:rPr lang="en-US" sz="4900" b="1" dirty="0">
                <a:solidFill>
                  <a:srgbClr val="0000FF">
                    <a:alpha val="30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</a:t>
            </a:r>
            <a:r>
              <a:rPr lang="en-US" sz="4900" b="1" dirty="0">
                <a:solidFill>
                  <a:srgbClr val="0000FF">
                    <a:alpha val="22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</a:t>
            </a:r>
            <a:r>
              <a:rPr lang="en-US" sz="4900" b="1" dirty="0">
                <a:solidFill>
                  <a:srgbClr val="0000FF">
                    <a:alpha val="15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</a:t>
            </a:r>
            <a:r>
              <a:rPr lang="en-US" sz="4900" b="1" dirty="0">
                <a:solidFill>
                  <a:srgbClr val="0000FF">
                    <a:alpha val="10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</a:t>
            </a:r>
            <a:r>
              <a:rPr lang="mr-IN" sz="4900" b="1" dirty="0">
                <a:solidFill>
                  <a:srgbClr val="0000FF">
                    <a:alpha val="10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…</a:t>
            </a:r>
            <a:endParaRPr lang="en-US" sz="4900" b="1" dirty="0">
              <a:solidFill>
                <a:srgbClr val="0000FF">
                  <a:alpha val="10000"/>
                </a:srgb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471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Meetings</a:t>
            </a:r>
          </a:p>
        </p:txBody>
      </p:sp>
    </p:spTree>
    <p:extLst>
      <p:ext uri="{BB962C8B-B14F-4D97-AF65-F5344CB8AC3E}">
        <p14:creationId xmlns:p14="http://schemas.microsoft.com/office/powerpoint/2010/main" val="4064981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2059494">
            <a:off x="3676860" y="1704239"/>
            <a:ext cx="2369423" cy="1794960"/>
          </a:xfrm>
        </p:spPr>
        <p:txBody>
          <a:bodyPr>
            <a:normAutofit/>
          </a:bodyPr>
          <a:lstStyle/>
          <a:p>
            <a:r>
              <a:rPr lang="en-US" sz="4900" b="1" dirty="0" err="1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Merg</a:t>
            </a:r>
            <a:endParaRPr lang="en-US" sz="49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99475" y="1830260"/>
            <a:ext cx="2777623" cy="1503822"/>
          </a:xfrm>
          <a:prstGeom prst="rect">
            <a:avLst/>
          </a:prstGeom>
        </p:spPr>
        <p:txBody>
          <a:bodyPr vert="horz" lIns="91384" tIns="45689" rIns="91384" bIns="45689" rtlCol="0" anchor="ctr">
            <a:normAutofit/>
          </a:bodyPr>
          <a:lstStyle>
            <a:lvl1pPr algn="ctr" defTabSz="456916" rtl="0" eaLnBrk="1" latinLnBrk="0" hangingPunct="1">
              <a:spcBef>
                <a:spcPct val="0"/>
              </a:spcBef>
              <a:buNone/>
              <a:defRPr sz="4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Branch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546389" y="1457087"/>
            <a:ext cx="2777623" cy="1503822"/>
          </a:xfrm>
          <a:prstGeom prst="rect">
            <a:avLst/>
          </a:prstGeom>
        </p:spPr>
        <p:txBody>
          <a:bodyPr vert="horz" lIns="91384" tIns="45689" rIns="91384" bIns="45689" rtlCol="0" anchor="ctr">
            <a:normAutofit/>
          </a:bodyPr>
          <a:lstStyle>
            <a:lvl1pPr algn="ctr" defTabSz="456916" rtl="0" eaLnBrk="1" latinLnBrk="0" hangingPunct="1">
              <a:spcBef>
                <a:spcPct val="0"/>
              </a:spcBef>
              <a:buNone/>
              <a:defRPr sz="4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&amp;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 rot="19578334">
            <a:off x="1757471" y="1658429"/>
            <a:ext cx="2777623" cy="1503822"/>
          </a:xfrm>
          <a:prstGeom prst="rect">
            <a:avLst/>
          </a:prstGeom>
        </p:spPr>
        <p:txBody>
          <a:bodyPr vert="horz" lIns="91384" tIns="45689" rIns="91384" bIns="45689" rtlCol="0" anchor="ctr">
            <a:normAutofit/>
          </a:bodyPr>
          <a:lstStyle>
            <a:lvl1pPr algn="ctr" defTabSz="456916" rtl="0" eaLnBrk="1" latinLnBrk="0" hangingPunct="1">
              <a:spcBef>
                <a:spcPct val="0"/>
              </a:spcBef>
              <a:buNone/>
              <a:defRPr sz="4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 err="1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ing</a:t>
            </a:r>
            <a:endParaRPr lang="en-US" sz="49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451321" y="2306418"/>
            <a:ext cx="2777623" cy="1503822"/>
          </a:xfrm>
          <a:prstGeom prst="rect">
            <a:avLst/>
          </a:prstGeom>
        </p:spPr>
        <p:txBody>
          <a:bodyPr vert="horz" lIns="91384" tIns="45689" rIns="91384" bIns="45689" rtlCol="0" anchor="ctr">
            <a:normAutofit/>
          </a:bodyPr>
          <a:lstStyle>
            <a:lvl1pPr algn="ctr" defTabSz="456916" rtl="0" eaLnBrk="1" latinLnBrk="0" hangingPunct="1">
              <a:spcBef>
                <a:spcPct val="0"/>
              </a:spcBef>
              <a:buNone/>
              <a:defRPr sz="4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 err="1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ing</a:t>
            </a:r>
            <a:endParaRPr lang="en-US" sz="49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209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00FF">
                    <a:alpha val="70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K</a:t>
            </a:r>
            <a:r>
              <a:rPr lang="en-US" sz="7200" b="1" dirty="0">
                <a:solidFill>
                  <a:srgbClr val="0000FF">
                    <a:alpha val="60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</a:t>
            </a:r>
            <a:r>
              <a:rPr lang="en-US" sz="7200" b="1" dirty="0">
                <a:solidFill>
                  <a:srgbClr val="0000FF">
                    <a:alpha val="45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wl</a:t>
            </a:r>
            <a:r>
              <a:rPr lang="en-US" sz="7200" b="1" dirty="0">
                <a:solidFill>
                  <a:srgbClr val="0000FF">
                    <a:alpha val="30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edge </a:t>
            </a:r>
            <a:r>
              <a:rPr lang="en-US" sz="7200" b="1" dirty="0">
                <a:solidFill>
                  <a:srgbClr val="0000FF">
                    <a:alpha val="22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</a:t>
            </a:r>
            <a:r>
              <a:rPr lang="en-US" sz="7200" b="1" dirty="0">
                <a:solidFill>
                  <a:srgbClr val="0000FF">
                    <a:alpha val="15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os</a:t>
            </a:r>
            <a:r>
              <a:rPr lang="en-US" sz="7200" b="1" dirty="0">
                <a:solidFill>
                  <a:srgbClr val="0000FF">
                    <a:alpha val="10000"/>
                  </a:srgb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11564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First day on the job</a:t>
            </a:r>
          </a:p>
        </p:txBody>
      </p:sp>
    </p:spTree>
    <p:extLst>
      <p:ext uri="{BB962C8B-B14F-4D97-AF65-F5344CB8AC3E}">
        <p14:creationId xmlns:p14="http://schemas.microsoft.com/office/powerpoint/2010/main" val="4274786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aretNavig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46"/>
            <a:ext cx="9144000" cy="51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03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 Programming Agile2013 Nine 9 year old k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5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9" t="3223" r="3582" b="55610"/>
          <a:stretch/>
        </p:blipFill>
        <p:spPr>
          <a:xfrm>
            <a:off x="2634990" y="0"/>
            <a:ext cx="6270907" cy="49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82077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2" y="205980"/>
            <a:ext cx="8229599" cy="462208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We are in an industry where optimizing learning </a:t>
            </a:r>
            <a:r>
              <a:rPr lang="en-US" sz="72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</a:t>
            </a:r>
            <a:r>
              <a:rPr lang="en-US" sz="49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most efficient way to work</a:t>
            </a:r>
          </a:p>
        </p:txBody>
      </p:sp>
    </p:spTree>
    <p:extLst>
      <p:ext uri="{BB962C8B-B14F-4D97-AF65-F5344CB8AC3E}">
        <p14:creationId xmlns:p14="http://schemas.microsoft.com/office/powerpoint/2010/main" val="3467372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6830"/>
            <a:ext cx="9144000" cy="476991"/>
          </a:xfrm>
          <a:prstGeom prst="rect">
            <a:avLst/>
          </a:prstGeom>
          <a:noFill/>
        </p:spPr>
        <p:txBody>
          <a:bodyPr wrap="square" lIns="91384" tIns="45689" rIns="91384" bIns="45689" rtlCol="0">
            <a:spAutoFit/>
          </a:bodyPr>
          <a:lstStyle/>
          <a:p>
            <a:pPr algn="ctr"/>
            <a:r>
              <a:rPr lang="en-US" sz="2500" dirty="0"/>
              <a:t>#</a:t>
            </a:r>
            <a:r>
              <a:rPr lang="en-US" sz="2500" dirty="0" err="1"/>
              <a:t>MobProgrammingGuidebook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1" y="2476502"/>
            <a:ext cx="2070100" cy="18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1" y="2476502"/>
            <a:ext cx="2070100" cy="180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1" y="2476502"/>
            <a:ext cx="2070100" cy="180975"/>
          </a:xfrm>
          <a:prstGeom prst="rect">
            <a:avLst/>
          </a:prstGeom>
        </p:spPr>
      </p:pic>
      <p:pic>
        <p:nvPicPr>
          <p:cNvPr id="8" name="Picture 7" descr="Screen Shot 2016-07-25 at 7.26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45" y="59534"/>
            <a:ext cx="6798425" cy="4334303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Mob Programming Guidebook - Leanp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45" y="286729"/>
            <a:ext cx="6798425" cy="41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8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72299" y="2914650"/>
            <a:ext cx="6329492" cy="1151776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4" tIns="45689" rIns="91384" bIns="4568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76830" y="2024520"/>
            <a:ext cx="2568881" cy="484877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4" tIns="45689" rIns="91384" bIns="45689"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2" y="1697183"/>
            <a:ext cx="7772399" cy="1102518"/>
          </a:xfrm>
        </p:spPr>
        <p:txBody>
          <a:bodyPr/>
          <a:lstStyle/>
          <a:p>
            <a:r>
              <a:rPr lang="en-US" b="1" dirty="0"/>
              <a:t>Thank you.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@LlewellynFalco</a:t>
            </a:r>
          </a:p>
          <a:p>
            <a:pPr algn="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 through Twitter or LinkedIn)</a:t>
            </a:r>
          </a:p>
          <a:p>
            <a:pPr algn="r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55721" y="248143"/>
            <a:ext cx="457208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Slides at: </a:t>
            </a:r>
          </a:p>
          <a:p>
            <a:pPr algn="ctr"/>
            <a:r>
              <a:rPr lang="en-US" sz="2800" dirty="0"/>
              <a:t>http://</a:t>
            </a:r>
            <a:r>
              <a:rPr lang="en-US" sz="2800" dirty="0" err="1"/>
              <a:t>lfal.co</a:t>
            </a:r>
            <a:r>
              <a:rPr lang="en-US" sz="2800" dirty="0"/>
              <a:t>/</a:t>
            </a:r>
            <a:r>
              <a:rPr lang="en-US" sz="2800" dirty="0" err="1"/>
              <a:t>IntroToMobbing</a:t>
            </a:r>
            <a:endParaRPr lang="en-US" sz="2800" dirty="0"/>
          </a:p>
          <a:p>
            <a:pPr algn="ctr"/>
            <a:r>
              <a:rPr lang="en-US" dirty="0"/>
              <a:t>Code at:</a:t>
            </a:r>
          </a:p>
          <a:p>
            <a:pPr algn="ctr"/>
            <a:r>
              <a:rPr lang="en-US" dirty="0"/>
              <a:t>http://</a:t>
            </a:r>
            <a:r>
              <a:rPr lang="en-US" dirty="0" err="1"/>
              <a:t>lfal.co</a:t>
            </a:r>
            <a:r>
              <a:rPr lang="en-US" dirty="0"/>
              <a:t>/</a:t>
            </a:r>
            <a:r>
              <a:rPr lang="en-US" dirty="0" err="1"/>
              <a:t>CodeFromGotoMob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9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51960" r="74717" b="6873"/>
          <a:stretch/>
        </p:blipFill>
        <p:spPr>
          <a:xfrm>
            <a:off x="200508" y="0"/>
            <a:ext cx="6120549" cy="49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820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51960" r="51184" b="6873"/>
          <a:stretch/>
        </p:blipFill>
        <p:spPr>
          <a:xfrm>
            <a:off x="1411941" y="0"/>
            <a:ext cx="6081059" cy="4980546"/>
          </a:xfrm>
          <a:prstGeom prst="rect">
            <a:avLst/>
          </a:prstGeom>
        </p:spPr>
      </p:pic>
      <p:sp>
        <p:nvSpPr>
          <p:cNvPr id="2" name="5-Point Star 1"/>
          <p:cNvSpPr/>
          <p:nvPr/>
        </p:nvSpPr>
        <p:spPr>
          <a:xfrm>
            <a:off x="8747993" y="4754236"/>
            <a:ext cx="280937" cy="280937"/>
          </a:xfrm>
          <a:prstGeom prst="star5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2295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1" t="51960" r="27709" b="6873"/>
          <a:stretch/>
        </p:blipFill>
        <p:spPr>
          <a:xfrm>
            <a:off x="1693401" y="0"/>
            <a:ext cx="6120834" cy="49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6010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9" t="52236" r="2875" b="6597"/>
          <a:stretch/>
        </p:blipFill>
        <p:spPr>
          <a:xfrm>
            <a:off x="2467110" y="0"/>
            <a:ext cx="6438787" cy="49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9781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7985</TotalTime>
  <Words>299</Words>
  <Application>Microsoft Macintosh PowerPoint</Application>
  <PresentationFormat>On-screen Show (16:9)</PresentationFormat>
  <Paragraphs>91</Paragraphs>
  <Slides>52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Futura</vt:lpstr>
      <vt:lpstr>News Gothic MT</vt:lpstr>
      <vt:lpstr>Wingdings</vt:lpstr>
      <vt:lpstr>Office Theme</vt:lpstr>
      <vt:lpstr>Mob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"All the brilliant people working on the same thing, at the same time, in the same space, on the same computer." -- Woody Zuill</vt:lpstr>
      <vt:lpstr>Mobbing Basics</vt:lpstr>
      <vt:lpstr>PowerPoint Presentation</vt:lpstr>
      <vt:lpstr>PowerPoint Presentation</vt:lpstr>
      <vt:lpstr>Highest level of abstraction  Intent Location Details</vt:lpstr>
      <vt:lpstr>PowerPoint Presentation</vt:lpstr>
      <vt:lpstr>PowerPoint Presentation</vt:lpstr>
      <vt:lpstr>PowerPoint Presentation</vt:lpstr>
      <vt:lpstr>Kindness Consideration &amp; Respect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"Division of labor is a dangerous fiction when all of your big problems are integration problems”   - @KentBeck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“If you were mobbing you wouldn’t have these problems…”</vt:lpstr>
      <vt:lpstr>Problems that just</vt:lpstr>
      <vt:lpstr>Meetings</vt:lpstr>
      <vt:lpstr>Merg</vt:lpstr>
      <vt:lpstr>Knowledge loss</vt:lpstr>
      <vt:lpstr>First day on the job</vt:lpstr>
      <vt:lpstr>PowerPoint Presentation</vt:lpstr>
      <vt:lpstr>PowerPoint Presentation</vt:lpstr>
      <vt:lpstr>We are in an industry where optimizing learning is the most efficient way to work</vt:lpstr>
      <vt:lpstr>PowerPoint Presentation</vt:lpstr>
      <vt:lpstr>Thank you.</vt:lpstr>
    </vt:vector>
  </TitlesOfParts>
  <Manager/>
  <Company>Spun Laboratories 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Tales from Developer Tester Collaboration</dc:title>
  <dc:subject/>
  <dc:creator>LLEWELLYN FALCO</dc:creator>
  <cp:keywords/>
  <dc:description/>
  <cp:lastModifiedBy>Llewellyn Falco</cp:lastModifiedBy>
  <cp:revision>144</cp:revision>
  <dcterms:created xsi:type="dcterms:W3CDTF">2015-09-09T13:15:07Z</dcterms:created>
  <dcterms:modified xsi:type="dcterms:W3CDTF">2019-05-07T15:22:40Z</dcterms:modified>
  <cp:category/>
</cp:coreProperties>
</file>